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1" r:id="rId7"/>
    <p:sldId id="334" r:id="rId8"/>
    <p:sldId id="316" r:id="rId9"/>
    <p:sldId id="305" r:id="rId10"/>
    <p:sldId id="302" r:id="rId11"/>
    <p:sldId id="307" r:id="rId12"/>
    <p:sldId id="318" r:id="rId13"/>
    <p:sldId id="342" r:id="rId14"/>
    <p:sldId id="343" r:id="rId15"/>
    <p:sldId id="337" r:id="rId16"/>
    <p:sldId id="346" r:id="rId17"/>
    <p:sldId id="350" r:id="rId18"/>
    <p:sldId id="311" r:id="rId19"/>
    <p:sldId id="340" r:id="rId20"/>
    <p:sldId id="347" r:id="rId21"/>
    <p:sldId id="333" r:id="rId22"/>
    <p:sldId id="345" r:id="rId23"/>
    <p:sldId id="349" r:id="rId24"/>
    <p:sldId id="30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68892" autoAdjust="0"/>
  </p:normalViewPr>
  <p:slideViewPr>
    <p:cSldViewPr snapToGrid="0">
      <p:cViewPr varScale="1">
        <p:scale>
          <a:sx n="77" d="100"/>
          <a:sy n="77" d="100"/>
        </p:scale>
        <p:origin x="84" y="96"/>
      </p:cViewPr>
      <p:guideLst>
        <p:guide orient="horz" pos="2160"/>
        <p:guide pos="2880"/>
      </p:guideLst>
    </p:cSldViewPr>
  </p:slideViewPr>
  <p:notesTextViewPr>
    <p:cViewPr>
      <p:scale>
        <a:sx n="3" d="2"/>
        <a:sy n="3" d="2"/>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教授、口試委員、各位同學大家好，我是機械所碩二的柯琮祐，</a:t>
            </a:r>
            <a:endParaRPr lang="en-US" altLang="zh-TW" sz="1200" dirty="0"/>
          </a:p>
          <a:p>
            <a:r>
              <a:rPr lang="zh-TW" altLang="en-US" sz="1200" dirty="0"/>
              <a:t>今天要為大家介紹的我的碩士論文，題目是</a:t>
            </a:r>
            <a:r>
              <a:rPr lang="zh-TW" altLang="zh-TW" sz="1200" b="1" dirty="0">
                <a:solidFill>
                  <a:schemeClr val="bg1"/>
                </a:solidFill>
                <a:latin typeface="Arial"/>
                <a:ea typeface="微軟正黑體"/>
                <a:cs typeface="Arial"/>
              </a:rPr>
              <a:t>基於</a:t>
            </a:r>
            <a:r>
              <a:rPr lang="zh-TW" altLang="zh-TW" sz="1200" b="1" dirty="0">
                <a:solidFill>
                  <a:schemeClr val="bg1"/>
                </a:solidFill>
                <a:ea typeface="+mj-lt"/>
                <a:cs typeface="+mj-lt"/>
              </a:rPr>
              <a:t>指數分佈模型的車輛碰撞風險評估改進與應用</a:t>
            </a:r>
            <a:r>
              <a:rPr lang="zh-TW" altLang="en-US" sz="1200" dirty="0"/>
              <a:t>。</a:t>
            </a:r>
            <a:endParaRPr lang="en-US" altLang="zh-TW" sz="1200" dirty="0"/>
          </a:p>
          <a:p>
            <a:endParaRPr lang="en-US" altLang="zh-TW" sz="1200" dirty="0"/>
          </a:p>
          <a:p>
            <a:endParaRPr lang="en-US" altLang="zh-TW" sz="1200" dirty="0"/>
          </a:p>
          <a:p>
            <a:r>
              <a:rPr lang="zh-TW" altLang="en-US" sz="1200" dirty="0"/>
              <a:t>其中車輛碰撞風險評估是基於對其他車輛或障礙物的狀態估算發生碰撞的可能性</a:t>
            </a:r>
            <a:endParaRPr lang="en-US" altLang="zh-TW" sz="1200" dirty="0"/>
          </a:p>
          <a:p>
            <a:endParaRPr lang="en-US" altLang="zh-TW" sz="1200" dirty="0"/>
          </a:p>
          <a:p>
            <a:r>
              <a:rPr lang="zh-TW" altLang="en-US" sz="1200" dirty="0"/>
              <a:t>指數分布模型為透過車輛間車距與風險為指數分布關係的碰撞風險評估方法</a:t>
            </a:r>
            <a:endParaRPr lang="en-US" altLang="zh-TW" sz="1200" dirty="0"/>
          </a:p>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接下來介紹本研究的模擬假設及模擬的駕駛行為工況</a:t>
            </a:r>
            <a:endParaRPr kumimoji="1" lang="en-US" altLang="zh-TW" dirty="0"/>
          </a:p>
          <a:p>
            <a:endParaRPr kumimoji="1" lang="en-US" altLang="zh-TW" dirty="0"/>
          </a:p>
          <a:p>
            <a:r>
              <a:rPr kumimoji="1" lang="zh-TW" altLang="en-US" dirty="0"/>
              <a:t>首先本研究基於車輛狀態進行指數分布機率 因此假設駕駛能精準感測其他車輛狀態無誤差且無視野遮擋</a:t>
            </a:r>
            <a:endParaRPr kumimoji="1" lang="en-US" altLang="zh-TW" dirty="0"/>
          </a:p>
          <a:p>
            <a:endParaRPr kumimoji="1" lang="en-US" altLang="zh-TW" dirty="0"/>
          </a:p>
          <a:p>
            <a:r>
              <a:rPr kumimoji="1" lang="zh-TW" altLang="en-US" dirty="0"/>
              <a:t>第二點在最佳化方程無解時根據情況駕駛會施以最大減速度最大加速度朝車輛朝向進行行駛，基本上只有轉彎車輛轉彎超過一半時會施以最大加速度以盡快逃離路口</a:t>
            </a:r>
            <a:endParaRPr kumimoji="1" lang="en-US" altLang="zh-TW" dirty="0"/>
          </a:p>
          <a:p>
            <a:endParaRPr kumimoji="1" lang="en-US" altLang="zh-TW" dirty="0"/>
          </a:p>
          <a:p>
            <a:r>
              <a:rPr kumimoji="1" lang="zh-TW" altLang="en-US" dirty="0"/>
              <a:t>第三點模擬環境為一般台灣道路車道寬為</a:t>
            </a:r>
            <a:r>
              <a:rPr kumimoji="1" lang="en-US" altLang="zh-TW" dirty="0"/>
              <a:t>3</a:t>
            </a:r>
            <a:r>
              <a:rPr kumimoji="1" lang="zh-TW" altLang="en-US" dirty="0"/>
              <a:t>公尺，最高限速為</a:t>
            </a:r>
            <a:r>
              <a:rPr kumimoji="1" lang="en-US" altLang="zh-TW" dirty="0"/>
              <a:t>70kmh</a:t>
            </a:r>
            <a:r>
              <a:rPr kumimoji="1" lang="zh-TW" altLang="en-US" dirty="0"/>
              <a:t> </a:t>
            </a:r>
            <a:endParaRPr kumimoji="1" lang="en-US" altLang="zh-TW" dirty="0"/>
          </a:p>
          <a:p>
            <a:endParaRPr kumimoji="1" lang="en-US" altLang="zh-TW" dirty="0"/>
          </a:p>
          <a:p>
            <a:r>
              <a:rPr kumimoji="1" lang="zh-TW" altLang="en-US" dirty="0"/>
              <a:t>最後對快車道直行車朝向限制在</a:t>
            </a:r>
            <a:r>
              <a:rPr kumimoji="1" lang="en-US" altLang="zh-TW" dirty="0"/>
              <a:t>85~95</a:t>
            </a:r>
            <a:r>
              <a:rPr kumimoji="1" lang="zh-TW" altLang="en-US" dirty="0"/>
              <a:t>度，且只能位於快車道內</a:t>
            </a:r>
            <a:endParaRPr kumimoji="1" lang="en-US" altLang="zh-TW" dirty="0"/>
          </a:p>
          <a:p>
            <a:r>
              <a:rPr kumimoji="1" lang="zh-TW" altLang="en-US" dirty="0"/>
              <a:t>以避免如右圖由於指數分布模型形狀導致過度變換車輛朝向來躲避碰撞風險而非降低車速來躲避碰撞風險</a:t>
            </a:r>
            <a:endParaRPr kumimoji="1" lang="en-US" altLang="zh-TW" dirty="0"/>
          </a:p>
          <a:p>
            <a:endParaRPr kumimoji="1" lang="en-US" altLang="zh-TW" dirty="0"/>
          </a:p>
          <a:p>
            <a:r>
              <a:rPr kumimoji="1" lang="zh-TW" altLang="en-US" dirty="0"/>
              <a:t>本研究模擬的駕駛行為分為三種</a:t>
            </a:r>
            <a:endParaRPr kumimoji="1" lang="en-US" altLang="zh-TW" dirty="0"/>
          </a:p>
          <a:p>
            <a:r>
              <a:rPr kumimoji="1" lang="zh-TW" altLang="en-US" dirty="0"/>
              <a:t>第一種為跟車行為主要探討車輛追撞事故</a:t>
            </a:r>
            <a:endParaRPr kumimoji="1" lang="en-US" altLang="zh-TW" dirty="0"/>
          </a:p>
          <a:p>
            <a:r>
              <a:rPr kumimoji="1" lang="zh-TW" altLang="en-US" dirty="0"/>
              <a:t>第二種為超車行為，車輛由於最佳化結果自行選擇超車時機，可能會發生追撞及車輛擦撞的事故</a:t>
            </a:r>
            <a:endParaRPr kumimoji="1" lang="en-US" altLang="zh-TW" dirty="0"/>
          </a:p>
          <a:p>
            <a:r>
              <a:rPr kumimoji="1" lang="zh-TW" altLang="en-US" dirty="0"/>
              <a:t>最後為無保護左轉，駕駛一樣根據最佳化結果自行選轉彎時機，主要對撞擊車輛側向事故進行探討</a:t>
            </a:r>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zh-TW" altLang="en-US" dirty="0"/>
              <a:t>跟車行為工況設定如左圖所示，</a:t>
            </a:r>
            <a:endParaRPr kumimoji="1" lang="en-US" altLang="zh-TW" dirty="0"/>
          </a:p>
          <a:p>
            <a:endParaRPr kumimoji="1" lang="en-US" altLang="zh-TW" dirty="0"/>
          </a:p>
          <a:p>
            <a:r>
              <a:rPr kumimoji="1" lang="zh-TW" altLang="en-US" dirty="0"/>
              <a:t>前車會以給定車速</a:t>
            </a:r>
            <a:r>
              <a:rPr kumimoji="1" lang="en-US" altLang="zh-TW" dirty="0" err="1"/>
              <a:t>Vf</a:t>
            </a:r>
            <a:r>
              <a:rPr kumimoji="1" lang="zh-TW" altLang="en-US" dirty="0"/>
              <a:t> 行駛，候車會以最佳車速 </a:t>
            </a:r>
            <a:r>
              <a:rPr kumimoji="1" lang="en-US" altLang="zh-TW" dirty="0" err="1"/>
              <a:t>Vb</a:t>
            </a:r>
            <a:r>
              <a:rPr kumimoji="1" lang="en-US" altLang="zh-TW" dirty="0"/>
              <a:t> </a:t>
            </a:r>
            <a:r>
              <a:rPr kumimoji="1" lang="zh-TW" altLang="en-US" dirty="0"/>
              <a:t>行駛， 車輛間初始車距設為</a:t>
            </a:r>
            <a:r>
              <a:rPr kumimoji="1" lang="en-US" altLang="zh-TW" dirty="0"/>
              <a:t>10m</a:t>
            </a:r>
          </a:p>
          <a:p>
            <a:endParaRPr kumimoji="1" lang="en-US" altLang="zh-TW" dirty="0"/>
          </a:p>
          <a:p>
            <a:r>
              <a:rPr kumimoji="1" lang="zh-TW" altLang="en-US" dirty="0"/>
              <a:t>在跟車行為中會進行三種不同情況模擬，第一種為前車定速行為前車會以固定車速</a:t>
            </a:r>
            <a:r>
              <a:rPr kumimoji="1" lang="en-US" altLang="zh-TW" dirty="0"/>
              <a:t>40 </a:t>
            </a:r>
            <a:r>
              <a:rPr kumimoji="1" lang="zh-TW" altLang="en-US" dirty="0"/>
              <a:t>公里每小時行駛</a:t>
            </a:r>
            <a:endParaRPr kumimoji="1" lang="en-US" altLang="zh-TW" dirty="0"/>
          </a:p>
          <a:p>
            <a:r>
              <a:rPr kumimoji="1" lang="zh-TW" altLang="en-US" dirty="0"/>
              <a:t>後車會以三種不同可接受風險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 及三種不同 車速 </a:t>
            </a:r>
            <a:r>
              <a:rPr kumimoji="1" lang="en-US" altLang="zh-TW" dirty="0"/>
              <a:t>50</a:t>
            </a:r>
            <a:r>
              <a:rPr kumimoji="1" lang="zh-TW" altLang="en-US" dirty="0"/>
              <a:t> </a:t>
            </a:r>
            <a:r>
              <a:rPr kumimoji="1" lang="en-US" altLang="zh-TW" dirty="0"/>
              <a:t>60</a:t>
            </a:r>
            <a:r>
              <a:rPr kumimoji="1" lang="zh-TW" altLang="en-US" dirty="0"/>
              <a:t> </a:t>
            </a:r>
            <a:r>
              <a:rPr kumimoji="1" lang="en-US" altLang="zh-TW" dirty="0"/>
              <a:t>70</a:t>
            </a:r>
            <a:r>
              <a:rPr kumimoji="1" lang="zh-TW" altLang="en-US" dirty="0"/>
              <a:t> 公里每小時 進行跟車</a:t>
            </a:r>
            <a:endParaRPr kumimoji="1" lang="en-US" altLang="zh-TW" dirty="0"/>
          </a:p>
          <a:p>
            <a:r>
              <a:rPr kumimoji="1" lang="zh-TW" altLang="en-US" dirty="0"/>
              <a:t>共</a:t>
            </a:r>
            <a:r>
              <a:rPr kumimoji="1" lang="en-US" altLang="zh-TW" dirty="0"/>
              <a:t>9</a:t>
            </a:r>
            <a:r>
              <a:rPr kumimoji="1" lang="zh-TW" altLang="en-US" dirty="0"/>
              <a:t>種工況觀察在不同速度差下不同車輛可接受風險 感知風險並煞車的能力</a:t>
            </a:r>
            <a:endParaRPr kumimoji="1" lang="en-US" altLang="zh-TW" dirty="0"/>
          </a:p>
          <a:p>
            <a:endParaRPr kumimoji="1" lang="en-US" altLang="zh-TW" dirty="0"/>
          </a:p>
          <a:p>
            <a:r>
              <a:rPr kumimoji="1" lang="zh-TW" altLang="en-US" dirty="0"/>
              <a:t>第二種前車會依照 </a:t>
            </a:r>
            <a:r>
              <a:rPr kumimoji="1" lang="en-US" altLang="zh-TW" dirty="0"/>
              <a:t>45</a:t>
            </a:r>
            <a:r>
              <a:rPr kumimoji="1" lang="zh-TW" altLang="en-US" dirty="0"/>
              <a:t>加上</a:t>
            </a:r>
            <a:r>
              <a:rPr kumimoji="1" lang="en-US" altLang="zh-TW" dirty="0"/>
              <a:t>20</a:t>
            </a:r>
            <a:r>
              <a:rPr kumimoji="1" lang="zh-TW" altLang="en-US" dirty="0"/>
              <a:t>呈上特定週期的</a:t>
            </a:r>
            <a:r>
              <a:rPr kumimoji="1" lang="en-US" altLang="zh-TW" dirty="0"/>
              <a:t>sin</a:t>
            </a:r>
            <a:r>
              <a:rPr kumimoji="1" lang="zh-TW" altLang="en-US" dirty="0"/>
              <a:t>波進行變速 行駛</a:t>
            </a:r>
            <a:endParaRPr kumimoji="1" lang="en-US" altLang="zh-TW" dirty="0"/>
          </a:p>
          <a:p>
            <a:r>
              <a:rPr kumimoji="1" lang="zh-TW" altLang="en-US" dirty="0"/>
              <a:t>後車會以速度</a:t>
            </a:r>
            <a:r>
              <a:rPr kumimoji="1" lang="en-US" altLang="zh-TW" dirty="0"/>
              <a:t>65</a:t>
            </a:r>
            <a:r>
              <a:rPr kumimoji="1" lang="zh-TW" altLang="en-US" dirty="0"/>
              <a:t> </a:t>
            </a:r>
            <a:r>
              <a:rPr kumimoji="1" lang="en-US" altLang="zh-TW" dirty="0" err="1"/>
              <a:t>kmh</a:t>
            </a:r>
            <a:r>
              <a:rPr kumimoji="1" lang="en-US" altLang="zh-TW" dirty="0"/>
              <a:t> </a:t>
            </a:r>
            <a:r>
              <a:rPr kumimoji="1" lang="zh-TW" altLang="en-US" dirty="0"/>
              <a:t>進行跟車，依樣會以三種不同可接受風險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及三種不同前車週期 </a:t>
            </a:r>
            <a:r>
              <a:rPr kumimoji="1" lang="en-US" altLang="zh-TW" dirty="0"/>
              <a:t>36</a:t>
            </a:r>
            <a:r>
              <a:rPr kumimoji="1" lang="zh-TW" altLang="en-US" dirty="0"/>
              <a:t> </a:t>
            </a:r>
            <a:r>
              <a:rPr kumimoji="1" lang="en-US" altLang="zh-TW" dirty="0"/>
              <a:t>24</a:t>
            </a:r>
            <a:r>
              <a:rPr kumimoji="1" lang="zh-TW" altLang="en-US" dirty="0"/>
              <a:t> </a:t>
            </a:r>
            <a:r>
              <a:rPr kumimoji="1" lang="en-US" altLang="zh-TW" dirty="0"/>
              <a:t>12s</a:t>
            </a:r>
            <a:r>
              <a:rPr kumimoji="1" lang="zh-TW" altLang="en-US" dirty="0"/>
              <a:t>如表所示，共</a:t>
            </a:r>
            <a:r>
              <a:rPr kumimoji="1" lang="en-US" altLang="zh-TW" dirty="0"/>
              <a:t>9</a:t>
            </a:r>
            <a:r>
              <a:rPr kumimoji="1" lang="zh-TW" altLang="en-US" dirty="0"/>
              <a:t>種工況</a:t>
            </a:r>
            <a:endParaRPr kumimoji="1" lang="en-US" altLang="zh-TW" dirty="0"/>
          </a:p>
          <a:p>
            <a:r>
              <a:rPr kumimoji="1" lang="zh-TW" altLang="en-US" dirty="0"/>
              <a:t>週期越小代表前車車速變化越急遽此史與候車駕駛預測也相差越大， </a:t>
            </a:r>
            <a:r>
              <a:rPr kumimoji="1" lang="en-US" altLang="zh-TW" dirty="0"/>
              <a:t>+T/4</a:t>
            </a:r>
            <a:r>
              <a:rPr kumimoji="1" lang="zh-TW" altLang="en-US" dirty="0"/>
              <a:t> 是為了讓兩車初速度相同，不要因為速差過大導致碰撞，可以觀察車輛面對預測錯誤時不同可接受風險的應對能力</a:t>
            </a:r>
            <a:endParaRPr kumimoji="1" lang="en-US" altLang="zh-TW" dirty="0"/>
          </a:p>
          <a:p>
            <a:endParaRPr kumimoji="1" lang="en-US" altLang="zh-TW" dirty="0"/>
          </a:p>
          <a:p>
            <a:r>
              <a:rPr kumimoji="1" lang="zh-TW" altLang="en-US" dirty="0"/>
              <a:t>最後一種為三車跟車實驗會在左圖兩台車後面再以相同車距再放置一台車</a:t>
            </a:r>
            <a:endParaRPr kumimoji="1" lang="en-US" altLang="zh-TW" dirty="0"/>
          </a:p>
          <a:p>
            <a:r>
              <a:rPr kumimoji="1" lang="zh-TW" altLang="en-US" dirty="0"/>
              <a:t>前車會依照 與變速工況中速度已週期為</a:t>
            </a:r>
            <a:r>
              <a:rPr kumimoji="1" lang="en-US" altLang="zh-TW" dirty="0"/>
              <a:t>36s</a:t>
            </a:r>
            <a:r>
              <a:rPr kumimoji="1" lang="zh-TW" altLang="en-US" dirty="0"/>
              <a:t> 行駛 最後一台車會以可接受風險</a:t>
            </a:r>
            <a:r>
              <a:rPr kumimoji="1" lang="en-US" altLang="zh-TW" dirty="0"/>
              <a:t>0.1</a:t>
            </a:r>
            <a:r>
              <a:rPr kumimoji="1" lang="zh-TW" altLang="en-US" dirty="0"/>
              <a:t> 行駛</a:t>
            </a:r>
            <a:endParaRPr kumimoji="1" lang="en-US" altLang="zh-TW" dirty="0"/>
          </a:p>
          <a:p>
            <a:r>
              <a:rPr kumimoji="1" lang="zh-TW" altLang="en-US" dirty="0"/>
              <a:t>中間車輛會以兩種不同可接受風險</a:t>
            </a:r>
            <a:r>
              <a:rPr kumimoji="1" lang="en-US" altLang="zh-TW" dirty="0"/>
              <a:t>0.05</a:t>
            </a:r>
            <a:r>
              <a:rPr kumimoji="1" lang="zh-TW" altLang="en-US" dirty="0"/>
              <a:t> 及</a:t>
            </a:r>
            <a:r>
              <a:rPr kumimoji="1" lang="en-US" altLang="zh-TW" dirty="0"/>
              <a:t>0.01</a:t>
            </a:r>
            <a:r>
              <a:rPr kumimoji="1" lang="zh-TW" altLang="en-US" dirty="0"/>
              <a:t> 行駛</a:t>
            </a:r>
            <a:r>
              <a:rPr kumimoji="1" lang="en-US" altLang="zh-TW" dirty="0"/>
              <a:t> </a:t>
            </a:r>
          </a:p>
          <a:p>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在前車定速工況中，</a:t>
            </a:r>
            <a:endParaRPr lang="en-US" altLang="zh-TW" dirty="0"/>
          </a:p>
          <a:p>
            <a:r>
              <a:rPr lang="zh-TW" altLang="en-US" dirty="0"/>
              <a:t>從表格上半部分，後車為</a:t>
            </a:r>
            <a:r>
              <a:rPr lang="en-US" altLang="zh-TW" dirty="0"/>
              <a:t>60km/h </a:t>
            </a:r>
            <a:r>
              <a:rPr lang="zh-TW" altLang="en-US" dirty="0"/>
              <a:t>車速差較小時可以看到不同可接受風險行為差不多， 隨著可接受</a:t>
            </a:r>
            <a:endParaRPr lang="en-US" altLang="zh-TW" dirty="0"/>
          </a:p>
          <a:p>
            <a:r>
              <a:rPr lang="zh-TW" altLang="en-US" dirty="0"/>
              <a:t>風險變大最短車距變小，感到危險開始減速的時間也比較晚</a:t>
            </a:r>
            <a:endParaRPr lang="en-US" altLang="zh-TW" dirty="0"/>
          </a:p>
          <a:p>
            <a:endParaRPr lang="en-US" altLang="zh-TW" dirty="0"/>
          </a:p>
          <a:p>
            <a:r>
              <a:rPr lang="zh-TW" altLang="en-US" dirty="0"/>
              <a:t>而從後車車速為</a:t>
            </a:r>
            <a:r>
              <a:rPr lang="en-US" altLang="zh-TW" dirty="0"/>
              <a:t>70km/h </a:t>
            </a:r>
            <a:r>
              <a:rPr lang="zh-TW" altLang="en-US" dirty="0"/>
              <a:t>的工況， 車輛速差來到</a:t>
            </a:r>
            <a:r>
              <a:rPr lang="en-US" altLang="zh-TW" dirty="0"/>
              <a:t>30km/h</a:t>
            </a:r>
            <a:r>
              <a:rPr lang="zh-TW" altLang="en-US" dirty="0"/>
              <a:t> 此時可接受風險大時煞車不及會追撞前車，可接受風險小也就是駕駛較保守能順利完成跟車</a:t>
            </a:r>
            <a:endParaRPr lang="en-US" altLang="zh-TW" dirty="0"/>
          </a:p>
          <a:p>
            <a:r>
              <a:rPr lang="zh-TW" altLang="en-US" dirty="0"/>
              <a:t>而碰撞時可接受風險越大碰撞時車輛間速差越大越危險</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在前車變速工況中</a:t>
            </a:r>
            <a:endParaRPr lang="en-US" altLang="zh-TW" dirty="0"/>
          </a:p>
          <a:p>
            <a:r>
              <a:rPr lang="zh-TW" altLang="en-US" dirty="0"/>
              <a:t>當前車的周期為</a:t>
            </a:r>
            <a:r>
              <a:rPr lang="en-US" altLang="zh-TW" dirty="0"/>
              <a:t>24s</a:t>
            </a:r>
            <a:r>
              <a:rPr lang="zh-TW" altLang="en-US" dirty="0"/>
              <a:t>時結果如表格上半部所示，雖然三種可接受風險接跟車成功，但可以看到可接受風險為</a:t>
            </a:r>
            <a:r>
              <a:rPr lang="en-US" altLang="zh-TW" dirty="0"/>
              <a:t>0.1</a:t>
            </a:r>
            <a:r>
              <a:rPr lang="zh-TW" altLang="en-US" dirty="0"/>
              <a:t>時</a:t>
            </a:r>
            <a:endParaRPr lang="en-US" altLang="zh-TW" dirty="0"/>
          </a:p>
          <a:p>
            <a:r>
              <a:rPr lang="zh-TW" altLang="en-US" dirty="0"/>
              <a:t>最短車距</a:t>
            </a:r>
            <a:r>
              <a:rPr lang="en-US" altLang="zh-TW" dirty="0"/>
              <a:t>0.048m</a:t>
            </a:r>
            <a:r>
              <a:rPr lang="zh-TW" altLang="en-US" dirty="0"/>
              <a:t> 差點發生碰撞，可接受風險越小兩車間最短車距越大越安全，透過</a:t>
            </a:r>
            <a:r>
              <a:rPr lang="en-US" altLang="zh-TW" dirty="0"/>
              <a:t>V-T</a:t>
            </a:r>
            <a:r>
              <a:rPr lang="zh-TW" altLang="en-US" dirty="0"/>
              <a:t>圖可以看到</a:t>
            </a:r>
            <a:endParaRPr lang="en-US" altLang="zh-TW" dirty="0"/>
          </a:p>
          <a:p>
            <a:r>
              <a:rPr lang="zh-TW" altLang="en-US" dirty="0"/>
              <a:t>可接受風險</a:t>
            </a:r>
            <a:r>
              <a:rPr lang="en-US" altLang="zh-TW" dirty="0"/>
              <a:t>0.05</a:t>
            </a:r>
            <a:r>
              <a:rPr lang="zh-TW" altLang="en-US" dirty="0"/>
              <a:t>時較快結束速度變化震盪的時間貼合前方速度進行跟車，較激進及較保守的可接受風險皆需要花費較長時間才能前車速度變化貼合</a:t>
            </a:r>
            <a:endParaRPr lang="en-US" altLang="zh-TW" dirty="0"/>
          </a:p>
          <a:p>
            <a:endParaRPr lang="en-US" altLang="zh-TW" dirty="0"/>
          </a:p>
          <a:p>
            <a:r>
              <a:rPr lang="zh-TW" altLang="en-US" dirty="0"/>
              <a:t>當前車週期為</a:t>
            </a:r>
            <a:r>
              <a:rPr lang="en-US" altLang="zh-TW" dirty="0"/>
              <a:t>12</a:t>
            </a:r>
            <a:r>
              <a:rPr lang="zh-TW" altLang="en-US" dirty="0"/>
              <a:t>秒，前車變化較急遽車輛預測誤差較大可接受風險較高</a:t>
            </a:r>
            <a:r>
              <a:rPr lang="en-US" altLang="zh-TW" dirty="0"/>
              <a:t>0.1</a:t>
            </a:r>
            <a:r>
              <a:rPr lang="zh-TW" altLang="en-US" dirty="0"/>
              <a:t> </a:t>
            </a:r>
            <a:r>
              <a:rPr lang="en-US" altLang="zh-TW" dirty="0"/>
              <a:t>0.05</a:t>
            </a:r>
            <a:r>
              <a:rPr lang="zh-TW" altLang="en-US" dirty="0"/>
              <a:t> 皆會發生碰撞</a:t>
            </a:r>
            <a:endParaRPr lang="en-US" altLang="zh-TW" dirty="0"/>
          </a:p>
          <a:p>
            <a:r>
              <a:rPr lang="zh-TW" altLang="en-US" dirty="0"/>
              <a:t>只有可接受風險較低為</a:t>
            </a:r>
            <a:r>
              <a:rPr lang="en-US" altLang="zh-TW" dirty="0"/>
              <a:t>0.01</a:t>
            </a:r>
            <a:r>
              <a:rPr lang="zh-TW" altLang="en-US" dirty="0"/>
              <a:t>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在跟車工況加入第三台車後，</a:t>
            </a:r>
            <a:endParaRPr lang="en-US" altLang="zh-TW" dirty="0"/>
          </a:p>
          <a:p>
            <a:r>
              <a:rPr lang="zh-TW" altLang="en-US" dirty="0"/>
              <a:t>從右邊的影片及左邊</a:t>
            </a:r>
            <a:r>
              <a:rPr lang="en-US" altLang="zh-TW" dirty="0"/>
              <a:t>V-T</a:t>
            </a:r>
            <a:r>
              <a:rPr lang="zh-TW" altLang="en-US" dirty="0"/>
              <a:t>圖可以看到在中間可接受風險較保守為</a:t>
            </a:r>
            <a:r>
              <a:rPr lang="en-US" altLang="zh-TW" dirty="0"/>
              <a:t>0.01</a:t>
            </a:r>
            <a:r>
              <a:rPr lang="zh-TW" altLang="en-US" dirty="0"/>
              <a:t>時後車會與中間車輛追撞，</a:t>
            </a:r>
            <a:endParaRPr lang="en-US" altLang="zh-TW" dirty="0"/>
          </a:p>
          <a:p>
            <a:r>
              <a:rPr lang="zh-TW" altLang="en-US" dirty="0"/>
              <a:t>而當中間車可接受風險為</a:t>
            </a:r>
            <a:r>
              <a:rPr lang="en-US" altLang="zh-TW" dirty="0"/>
              <a:t>0.05</a:t>
            </a:r>
            <a:r>
              <a:rPr lang="zh-TW" altLang="en-US" dirty="0"/>
              <a:t>反而後車不會與他發生碰撞</a:t>
            </a:r>
            <a:endParaRPr lang="en-US" altLang="zh-TW" dirty="0"/>
          </a:p>
          <a:p>
            <a:endParaRPr lang="en-US" altLang="zh-TW" dirty="0"/>
          </a:p>
          <a:p>
            <a:r>
              <a:rPr lang="zh-TW" altLang="en-US" dirty="0"/>
              <a:t>因此雖然在只需要考慮 前車跟車時保守的駕駛風格能避免碰撞發生</a:t>
            </a:r>
            <a:endParaRPr lang="en-US" altLang="zh-TW" dirty="0"/>
          </a:p>
          <a:p>
            <a:r>
              <a:rPr lang="zh-TW" altLang="en-US" dirty="0"/>
              <a:t>但當加入多台車輛跟車時，若 後方車輛並非同樣保守中間車輛可接受風險過小反而會導致碰撞發生</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接下來為超車的模擬工況</a:t>
            </a:r>
            <a:endParaRPr lang="en-US" altLang="zh-TW" dirty="0"/>
          </a:p>
          <a:p>
            <a:endParaRPr lang="en-US" altLang="zh-TW" dirty="0"/>
          </a:p>
          <a:p>
            <a:r>
              <a:rPr lang="zh-TW" altLang="en-US" dirty="0"/>
              <a:t>如左圖所示超車工況由左側快車道及右側慢車道組成中間的藍色虛線為車道線，慢車道中會有慢車道前車及候車</a:t>
            </a:r>
            <a:endParaRPr lang="en-US" altLang="zh-TW" dirty="0"/>
          </a:p>
          <a:p>
            <a:r>
              <a:rPr lang="zh-TW" altLang="en-US" dirty="0"/>
              <a:t>兩車間車距為</a:t>
            </a:r>
            <a:r>
              <a:rPr lang="en-US" altLang="zh-TW" dirty="0"/>
              <a:t>10</a:t>
            </a:r>
            <a:r>
              <a:rPr lang="zh-TW" altLang="en-US" dirty="0"/>
              <a:t> 公尺 前車會以</a:t>
            </a:r>
            <a:r>
              <a:rPr lang="en-US" altLang="zh-TW" dirty="0"/>
              <a:t>40kmh</a:t>
            </a:r>
            <a:r>
              <a:rPr lang="zh-TW" altLang="en-US" dirty="0"/>
              <a:t> 定速行駛，後車會以</a:t>
            </a:r>
            <a:r>
              <a:rPr lang="en-US" altLang="zh-TW" dirty="0"/>
              <a:t>50km/h</a:t>
            </a:r>
            <a:r>
              <a:rPr lang="zh-TW" altLang="en-US" dirty="0"/>
              <a:t> 依照可接受風險行駛</a:t>
            </a:r>
            <a:endParaRPr lang="en-US" altLang="zh-TW" dirty="0"/>
          </a:p>
          <a:p>
            <a:endParaRPr lang="en-US" altLang="zh-TW" dirty="0"/>
          </a:p>
          <a:p>
            <a:r>
              <a:rPr lang="zh-TW" altLang="en-US" dirty="0"/>
              <a:t>快車道內由三台車組成，快車道第一台車與慢車道前車車頭距離</a:t>
            </a:r>
            <a:r>
              <a:rPr lang="en-US" altLang="zh-TW" dirty="0"/>
              <a:t>5</a:t>
            </a:r>
            <a:r>
              <a:rPr lang="zh-TW" altLang="en-US" dirty="0"/>
              <a:t>公尺</a:t>
            </a:r>
            <a:endParaRPr lang="en-US" altLang="zh-TW" dirty="0"/>
          </a:p>
          <a:p>
            <a:r>
              <a:rPr lang="zh-TW" altLang="en-US" dirty="0"/>
              <a:t>依照三種快車道車距</a:t>
            </a:r>
            <a:r>
              <a:rPr lang="en-US" altLang="zh-TW" dirty="0"/>
              <a:t>20</a:t>
            </a:r>
            <a:r>
              <a:rPr lang="zh-TW" altLang="en-US" dirty="0"/>
              <a:t> </a:t>
            </a:r>
            <a:r>
              <a:rPr lang="en-US" altLang="zh-TW" dirty="0"/>
              <a:t>15</a:t>
            </a:r>
            <a:r>
              <a:rPr lang="zh-TW" altLang="en-US" dirty="0"/>
              <a:t>及</a:t>
            </a:r>
            <a:r>
              <a:rPr lang="en-US" altLang="zh-TW" dirty="0"/>
              <a:t>10</a:t>
            </a:r>
            <a:r>
              <a:rPr lang="zh-TW" altLang="en-US" dirty="0"/>
              <a:t> 公尺放置第二及第三台直行車並以</a:t>
            </a:r>
            <a:endParaRPr lang="en-US" altLang="zh-TW" dirty="0"/>
          </a:p>
          <a:p>
            <a:r>
              <a:rPr lang="zh-TW" altLang="en-US" dirty="0"/>
              <a:t>兩種不同快車道車速</a:t>
            </a:r>
            <a:r>
              <a:rPr lang="en-US" altLang="zh-TW" dirty="0"/>
              <a:t>55</a:t>
            </a:r>
            <a:r>
              <a:rPr lang="zh-TW" altLang="en-US" dirty="0"/>
              <a:t>及</a:t>
            </a:r>
            <a:r>
              <a:rPr lang="en-US" altLang="zh-TW" dirty="0"/>
              <a:t>60</a:t>
            </a:r>
            <a:r>
              <a:rPr lang="zh-TW" altLang="en-US" dirty="0"/>
              <a:t>  公里每小時</a:t>
            </a:r>
            <a:endParaRPr lang="en-US" altLang="zh-TW" dirty="0"/>
          </a:p>
          <a:p>
            <a:r>
              <a:rPr lang="zh-TW" altLang="en-US" dirty="0"/>
              <a:t>以及</a:t>
            </a:r>
            <a:r>
              <a:rPr lang="en-US" altLang="zh-TW" dirty="0"/>
              <a:t>3</a:t>
            </a:r>
            <a:r>
              <a:rPr lang="zh-TW" altLang="en-US" dirty="0"/>
              <a:t>種不同駕駛可接受風險行駛如右表所示</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從快車道車速</a:t>
            </a:r>
            <a:r>
              <a:rPr lang="en-US" altLang="zh-TW" dirty="0"/>
              <a:t>55kmh </a:t>
            </a:r>
            <a:r>
              <a:rPr lang="zh-TW" altLang="en-US" dirty="0"/>
              <a:t>快車道車距</a:t>
            </a:r>
            <a:r>
              <a:rPr lang="en-US" altLang="zh-TW" dirty="0"/>
              <a:t>10m</a:t>
            </a:r>
            <a:r>
              <a:rPr lang="zh-TW" altLang="en-US" dirty="0"/>
              <a:t>的公況中可以看到</a:t>
            </a:r>
            <a:endParaRPr lang="en-US" altLang="zh-TW" dirty="0"/>
          </a:p>
          <a:p>
            <a:endParaRPr lang="en-US" altLang="zh-TW" dirty="0"/>
          </a:p>
          <a:p>
            <a:r>
              <a:rPr lang="zh-TW" altLang="en-US" dirty="0"/>
              <a:t>當可接受風險為</a:t>
            </a:r>
            <a:r>
              <a:rPr lang="en-US" altLang="zh-TW" dirty="0"/>
              <a:t>0.1</a:t>
            </a:r>
            <a:r>
              <a:rPr lang="zh-TW" altLang="en-US" dirty="0"/>
              <a:t>時超車時間距過小導致候車嘗試躲避不及遭到第二台直行車車追撞</a:t>
            </a:r>
            <a:endParaRPr lang="en-US" altLang="zh-TW" dirty="0"/>
          </a:p>
          <a:p>
            <a:endParaRPr lang="en-US" altLang="zh-TW" dirty="0"/>
          </a:p>
          <a:p>
            <a:r>
              <a:rPr lang="zh-TW" altLang="en-US" dirty="0"/>
              <a:t>當可接受風險為</a:t>
            </a:r>
            <a:r>
              <a:rPr lang="en-US" altLang="zh-TW" dirty="0"/>
              <a:t>0.05</a:t>
            </a:r>
            <a:r>
              <a:rPr lang="zh-TW" altLang="en-US" dirty="0"/>
              <a:t>時駕駛嘗試在直行車第</a:t>
            </a:r>
            <a:r>
              <a:rPr lang="en-US" altLang="zh-TW" dirty="0"/>
              <a:t>1</a:t>
            </a:r>
            <a:r>
              <a:rPr lang="zh-TW" altLang="en-US" dirty="0"/>
              <a:t>及第</a:t>
            </a:r>
            <a:r>
              <a:rPr lang="en-US" altLang="zh-TW" dirty="0"/>
              <a:t>2</a:t>
            </a:r>
            <a:r>
              <a:rPr lang="zh-TW" altLang="en-US" dirty="0"/>
              <a:t>台超車失敗後，回到慢車道跟車等到三台車全部通過才進行超車</a:t>
            </a:r>
            <a:endParaRPr lang="en-US" altLang="zh-TW" dirty="0"/>
          </a:p>
          <a:p>
            <a:endParaRPr lang="en-US" altLang="zh-TW" dirty="0"/>
          </a:p>
          <a:p>
            <a:r>
              <a:rPr lang="zh-TW" altLang="en-US" dirty="0"/>
              <a:t>當可接受風險為</a:t>
            </a:r>
            <a:r>
              <a:rPr lang="en-US" altLang="zh-TW" dirty="0"/>
              <a:t>0.02</a:t>
            </a:r>
            <a:r>
              <a:rPr lang="zh-TW" altLang="en-US" dirty="0"/>
              <a:t>時反而一開始就會從第二及第三台車中間進行超車</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在快車道車速</a:t>
            </a:r>
            <a:r>
              <a:rPr lang="en-US" altLang="zh-TW" dirty="0"/>
              <a:t>60kmh </a:t>
            </a:r>
            <a:r>
              <a:rPr lang="zh-TW" altLang="en-US" dirty="0"/>
              <a:t>快車道車距</a:t>
            </a:r>
            <a:r>
              <a:rPr lang="en-US" altLang="zh-TW" dirty="0"/>
              <a:t>10m</a:t>
            </a:r>
            <a:r>
              <a:rPr lang="zh-TW" altLang="en-US" dirty="0"/>
              <a:t>的工況中可以看到</a:t>
            </a:r>
            <a:endParaRPr lang="en-US" altLang="zh-TW" dirty="0"/>
          </a:p>
          <a:p>
            <a:endParaRPr lang="en-US" altLang="zh-TW" dirty="0"/>
          </a:p>
          <a:p>
            <a:r>
              <a:rPr lang="zh-TW" altLang="en-US" dirty="0"/>
              <a:t>在不同可接受風險下街會從第二及第三台車中間進行超車</a:t>
            </a:r>
            <a:endParaRPr lang="en-US" altLang="zh-TW" dirty="0"/>
          </a:p>
          <a:p>
            <a:endParaRPr lang="en-US" altLang="zh-TW" dirty="0"/>
          </a:p>
          <a:p>
            <a:r>
              <a:rPr lang="zh-TW" altLang="en-US" dirty="0"/>
              <a:t>在可接受風險</a:t>
            </a:r>
            <a:r>
              <a:rPr lang="en-US" altLang="zh-TW" dirty="0"/>
              <a:t>0.1</a:t>
            </a:r>
            <a:r>
              <a:rPr lang="zh-TW" altLang="en-US" dirty="0"/>
              <a:t>及</a:t>
            </a:r>
            <a:r>
              <a:rPr lang="en-US" altLang="zh-TW" dirty="0"/>
              <a:t>0.05</a:t>
            </a:r>
            <a:r>
              <a:rPr lang="zh-TW" altLang="en-US" dirty="0"/>
              <a:t>時都順利超車</a:t>
            </a:r>
            <a:endParaRPr lang="en-US" altLang="zh-TW" dirty="0"/>
          </a:p>
          <a:p>
            <a:endParaRPr lang="en-US" altLang="zh-TW" dirty="0"/>
          </a:p>
          <a:p>
            <a:r>
              <a:rPr lang="zh-TW" altLang="en-US" dirty="0"/>
              <a:t>當可接受風險為</a:t>
            </a:r>
            <a:r>
              <a:rPr lang="en-US" altLang="zh-TW" dirty="0"/>
              <a:t>0.02</a:t>
            </a:r>
            <a:r>
              <a:rPr lang="zh-TW" altLang="en-US" dirty="0"/>
              <a:t>時由於對快車道</a:t>
            </a:r>
            <a:r>
              <a:rPr lang="en-US" altLang="zh-TW" dirty="0"/>
              <a:t>2</a:t>
            </a:r>
            <a:r>
              <a:rPr lang="zh-TW" altLang="en-US" dirty="0"/>
              <a:t>車車距較保守較晚執行超車導致直行車第三台車閃避不及導致追撞超車車輛</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因此</a:t>
            </a:r>
            <a:r>
              <a:rPr lang="zh-TW" altLang="en-US" dirty="0">
                <a:solidFill>
                  <a:schemeClr val="tx1"/>
                </a:solidFill>
              </a:rPr>
              <a:t>車輛間行為保守或激進影響選擇超車時機，在不同工況下不同可接受風險皆可能發生不同駕駛決策行為，因此比起以保守風險行駛更應該根據駕駛環境調整可接受風險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最後的工況 為無保護左轉</a:t>
            </a:r>
            <a:endParaRPr kumimoji="1" lang="en-US" altLang="zh-TW" dirty="0"/>
          </a:p>
          <a:p>
            <a:endParaRPr kumimoji="1" lang="en-US" altLang="zh-TW" dirty="0"/>
          </a:p>
          <a:p>
            <a:r>
              <a:rPr kumimoji="1" lang="zh-TW" altLang="en-US" dirty="0"/>
              <a:t>如左圖所示由一個完整的十字路口組成黑色的為道路邊界，藍色虛線代表的是車道線，黃色為虛線雙黃線</a:t>
            </a:r>
            <a:endParaRPr kumimoji="1" lang="en-US" altLang="zh-TW" dirty="0"/>
          </a:p>
          <a:p>
            <a:endParaRPr kumimoji="1" lang="en-US" altLang="zh-TW" dirty="0"/>
          </a:p>
          <a:p>
            <a:r>
              <a:rPr kumimoji="1" lang="zh-TW" altLang="en-US" dirty="0"/>
              <a:t>由一台轉彎車及三台直行車組成，直行車固定車速為</a:t>
            </a:r>
            <a:r>
              <a:rPr kumimoji="1" lang="en-US" altLang="zh-TW" dirty="0"/>
              <a:t>50kmh </a:t>
            </a:r>
            <a:r>
              <a:rPr kumimoji="1" lang="zh-TW" altLang="en-US" dirty="0"/>
              <a:t> 轉彎車及直行車道第一台車初始距離路口為</a:t>
            </a:r>
            <a:r>
              <a:rPr kumimoji="1" lang="en-US" altLang="zh-TW" dirty="0"/>
              <a:t>10</a:t>
            </a:r>
            <a:r>
              <a:rPr kumimoji="1" lang="zh-TW" altLang="en-US" dirty="0"/>
              <a:t>公尺</a:t>
            </a:r>
            <a:endParaRPr kumimoji="1" lang="en-US" altLang="zh-TW" dirty="0"/>
          </a:p>
          <a:p>
            <a:endParaRPr kumimoji="1" lang="en-US" altLang="zh-TW" dirty="0"/>
          </a:p>
          <a:p>
            <a:endParaRPr kumimoji="1" lang="en-US" altLang="zh-TW" dirty="0"/>
          </a:p>
          <a:p>
            <a:r>
              <a:rPr kumimoji="1" lang="zh-TW" altLang="en-US" dirty="0"/>
              <a:t>依照兩種不同的轉彎車車速及三種直行車車距及三種車輛可接受風險產生</a:t>
            </a:r>
            <a:r>
              <a:rPr kumimoji="1" lang="en-US" altLang="zh-TW" dirty="0"/>
              <a:t>18</a:t>
            </a:r>
            <a:r>
              <a:rPr kumimoji="1" lang="zh-TW" altLang="en-US" dirty="0"/>
              <a:t>種公況如右表所示</a:t>
            </a:r>
            <a:endParaRPr kumimoji="1" lang="en-US" altLang="zh-TW" dirty="0"/>
          </a:p>
          <a:p>
            <a:endParaRPr kumimoji="1" lang="en-US" altLang="zh-TW" dirty="0"/>
          </a:p>
          <a:p>
            <a:r>
              <a:rPr kumimoji="1" lang="zh-TW" altLang="en-US" dirty="0"/>
              <a:t>其中三種不同車輛可接受風險其中可接受風險為</a:t>
            </a:r>
            <a:r>
              <a:rPr kumimoji="1" lang="en-US" altLang="zh-TW" dirty="0"/>
              <a:t>1</a:t>
            </a:r>
            <a:r>
              <a:rPr kumimoji="1" lang="zh-TW" altLang="en-US" dirty="0"/>
              <a:t>代表車輛不考慮風險只要與其他車輛碰撞半徑不會發生碰撞就可以接受</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所有公況的轉彎結果如左表所示</a:t>
            </a:r>
            <a:endParaRPr kumimoji="1" lang="en-US" altLang="zh-TW" dirty="0"/>
          </a:p>
          <a:p>
            <a:r>
              <a:rPr kumimoji="1" lang="zh-TW" altLang="en-US" dirty="0"/>
              <a:t>可以看到當可接受風險為</a:t>
            </a:r>
            <a:r>
              <a:rPr kumimoji="1" lang="en-US" altLang="zh-TW" dirty="0"/>
              <a:t>1</a:t>
            </a:r>
            <a:r>
              <a:rPr kumimoji="1" lang="zh-TW" altLang="en-US" dirty="0"/>
              <a:t>時在沒有考慮風險的情況下車輛只有在最安全的轉彎車速</a:t>
            </a:r>
            <a:r>
              <a:rPr kumimoji="1" lang="en-US" altLang="zh-TW" dirty="0"/>
              <a:t>30</a:t>
            </a:r>
          </a:p>
          <a:p>
            <a:r>
              <a:rPr kumimoji="1" lang="zh-TW" altLang="en-US" dirty="0"/>
              <a:t>直行車距</a:t>
            </a:r>
            <a:r>
              <a:rPr kumimoji="1" lang="en-US" altLang="zh-TW" dirty="0"/>
              <a:t>20</a:t>
            </a:r>
            <a:r>
              <a:rPr kumimoji="1" lang="zh-TW" altLang="en-US" dirty="0"/>
              <a:t>公尺時能成功通過</a:t>
            </a:r>
            <a:endParaRPr kumimoji="1" lang="en-US" altLang="zh-TW" dirty="0"/>
          </a:p>
          <a:p>
            <a:r>
              <a:rPr kumimoji="1" lang="zh-TW" altLang="en-US" dirty="0"/>
              <a:t>在轉彎車速為</a:t>
            </a:r>
            <a:r>
              <a:rPr kumimoji="1" lang="en-US" altLang="zh-TW" dirty="0"/>
              <a:t>40</a:t>
            </a:r>
            <a:r>
              <a:rPr kumimoji="1" lang="zh-TW" altLang="en-US" dirty="0"/>
              <a:t>公尺時皆會如右邊影片一進路口就選擇轉彎後導致無解能躲避第一台車</a:t>
            </a:r>
            <a:endParaRPr kumimoji="1" lang="en-US" altLang="zh-TW" dirty="0"/>
          </a:p>
          <a:p>
            <a:r>
              <a:rPr kumimoji="1" lang="zh-TW" altLang="en-US" dirty="0"/>
              <a:t>與第一台車發生碰撞</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這是今天報告的大鋼</a:t>
            </a:r>
            <a:endParaRPr lang="en-US" altLang="zh-TW" dirty="0"/>
          </a:p>
          <a:p>
            <a:pPr marL="0" indent="0">
              <a:buNone/>
            </a:pPr>
            <a:r>
              <a:rPr lang="zh-TW" altLang="en-US" dirty="0"/>
              <a:t>首先會介紹關於本研究的背景以及所衍生出的動機還有目的，接下來會介紹本研究使用的方法及模擬的工況，最後為研究成果，及研究貢獻與未來工作。</a:t>
            </a:r>
            <a:endParaRPr lang="en-US" altLang="zh-TW" dirty="0"/>
          </a:p>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近年來越來越多自動駕駛的相關技術被開發及實裝於車輛上，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發展自動駕駛技術的目的為</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減少人類的不當駕駛行為，以提高燃料使用效率，減少交通花費時間，及降低交通事故的發生及危害</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然而如今全球能使用自駕車的區域相當有限，原因在於目前自駕車發展技術上軟硬體及感測器限制，</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自駕車的道德問題也就是所謂的電車難題及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自駕車相關法律規範不完全，與人類駕駛行為上差異 都是目前自駕車輛發展上的挑戰</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根據</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年美國舊金山有自駕車發生道路事故分析報告，自駕車發生交通事故的風險為一般駕駛間的</a:t>
            </a:r>
            <a:r>
              <a:rPr lang="en-US" altLang="zh-TW" sz="1800" b="0" kern="1200" dirty="0">
                <a:solidFill>
                  <a:schemeClr val="tx1"/>
                </a:solidFill>
                <a:effectLst/>
                <a:latin typeface="+mn-lt"/>
                <a:ea typeface="+mn-ea"/>
                <a:cs typeface="+mn-cs"/>
              </a:rPr>
              <a:t>8</a:t>
            </a:r>
            <a:r>
              <a:rPr lang="zh-TW" altLang="en-US" sz="1800" b="0" kern="1200" dirty="0">
                <a:solidFill>
                  <a:schemeClr val="tx1"/>
                </a:solidFill>
                <a:effectLst/>
                <a:latin typeface="+mn-lt"/>
                <a:ea typeface="+mn-ea"/>
                <a:cs typeface="+mn-cs"/>
              </a:rPr>
              <a:t>倍</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且根據右圖可以看到黑色為一般駕駛，白色為自駕車，自駕車雖然在撞擊路人及擦撞其他車輛的事故占比遠低於一般駕駛</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但與人類駕駛發生追撞的占比高出很多，</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接下來介紹本研究的實驗流程，右圖為流程圖</a:t>
            </a:r>
            <a:endParaRPr kumimoji="1" lang="en-US" altLang="zh-TW" dirty="0"/>
          </a:p>
          <a:p>
            <a:endParaRPr kumimoji="1" lang="en-US" altLang="zh-TW" dirty="0"/>
          </a:p>
          <a:p>
            <a:r>
              <a:rPr kumimoji="1" lang="zh-TW" altLang="en-US" dirty="0"/>
              <a:t>主要可以分為模擬的前置作業、駕駛行為模擬及最後終止模擬的判定及結果分析</a:t>
            </a:r>
            <a:endParaRPr kumimoji="1" lang="en-US" altLang="zh-TW" dirty="0"/>
          </a:p>
          <a:p>
            <a:endParaRPr kumimoji="1" lang="en-US" altLang="zh-TW" dirty="0"/>
          </a:p>
          <a:p>
            <a:r>
              <a:rPr kumimoji="1" lang="zh-TW" altLang="en-US" dirty="0"/>
              <a:t>首先前置作業的部分會根據模擬的駕駛行為工況進行環境及駕駛數量與路線的設定</a:t>
            </a:r>
            <a:endParaRPr kumimoji="1" lang="en-US" altLang="zh-TW" dirty="0"/>
          </a:p>
          <a:p>
            <a:endParaRPr kumimoji="1" lang="en-US" altLang="zh-TW" dirty="0"/>
          </a:p>
          <a:p>
            <a:r>
              <a:rPr kumimoji="1" lang="zh-TW" altLang="en-US" dirty="0"/>
              <a:t>接下來就會進到駕駛行為模型，主要為兩個部分組成</a:t>
            </a:r>
            <a:endParaRPr kumimoji="1" lang="en-US" altLang="zh-TW" dirty="0"/>
          </a:p>
          <a:p>
            <a:r>
              <a:rPr kumimoji="1" lang="zh-TW" altLang="en-US" dirty="0"/>
              <a:t>第一部分為碰撞風險評估</a:t>
            </a:r>
            <a:endParaRPr kumimoji="1" lang="en-US" altLang="zh-TW" dirty="0"/>
          </a:p>
          <a:p>
            <a:r>
              <a:rPr kumimoji="1" lang="zh-TW" altLang="en-US" dirty="0"/>
              <a:t>駕駛首先會根據路線計算理想的駕駛狀態，並對其他車輛的未來駕駛狀態進行預測後，</a:t>
            </a:r>
            <a:endParaRPr kumimoji="1" lang="en-US" altLang="zh-TW" dirty="0"/>
          </a:p>
          <a:p>
            <a:r>
              <a:rPr kumimoji="1" lang="zh-TW" altLang="en-US" dirty="0"/>
              <a:t>進行碰撞風險評估</a:t>
            </a:r>
            <a:endParaRPr kumimoji="1" lang="en-US" altLang="zh-TW" dirty="0"/>
          </a:p>
          <a:p>
            <a:endParaRPr kumimoji="1" lang="en-US" altLang="zh-TW" dirty="0"/>
          </a:p>
          <a:p>
            <a:r>
              <a:rPr kumimoji="1" lang="zh-TW" altLang="en-US" dirty="0"/>
              <a:t>接下來為最佳化碰撞迴避</a:t>
            </a:r>
            <a:endParaRPr kumimoji="1" lang="en-US" altLang="zh-TW" dirty="0"/>
          </a:p>
          <a:p>
            <a:r>
              <a:rPr kumimoji="1" lang="zh-TW" altLang="en-US" dirty="0"/>
              <a:t>駕駛會基於風險評估進行最佳化碰撞迴避，透過最佳化方法找到小於可接受碰撞風險中與駕駛理想車輛狀態差距最小的駕駛行為</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最後更新車輛動態</a:t>
            </a:r>
            <a:endParaRPr kumimoji="1" lang="en-US" altLang="zh-TW" dirty="0"/>
          </a:p>
          <a:p>
            <a:endParaRPr kumimoji="1" lang="en-US" altLang="zh-TW" dirty="0"/>
          </a:p>
          <a:p>
            <a:r>
              <a:rPr kumimoji="1" lang="zh-TW" altLang="en-US" dirty="0"/>
              <a:t>最後會根據更新的車輛狀態進行終止模擬的判定，判定條件有兩種</a:t>
            </a:r>
            <a:endParaRPr kumimoji="1" lang="en-US" altLang="zh-TW" dirty="0"/>
          </a:p>
          <a:p>
            <a:r>
              <a:rPr kumimoji="1" lang="zh-TW" altLang="en-US" dirty="0"/>
              <a:t>當駕駛完成想指定的駕駛行為</a:t>
            </a:r>
            <a:endParaRPr kumimoji="1" lang="en-US" altLang="zh-TW" dirty="0"/>
          </a:p>
          <a:p>
            <a:r>
              <a:rPr kumimoji="1" lang="zh-TW" altLang="en-US" sz="1100" dirty="0"/>
              <a:t>或碰撞發生時會終止模擬</a:t>
            </a:r>
            <a:endParaRPr kumimoji="1" lang="en-US" altLang="zh-TW" sz="1100" dirty="0"/>
          </a:p>
          <a:p>
            <a:r>
              <a:rPr kumimoji="1" lang="zh-TW" altLang="en-US" sz="1100" dirty="0"/>
              <a:t>並根據結果進行分析</a:t>
            </a:r>
            <a:endParaRPr kumimoji="1" lang="en-US" altLang="zh-TW" sz="1100"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指數分布模型是基於行人動力學中社會力模型，用路人間排斥力與距離為成負指數關係的假設的而生機率碰撞風險評估</a:t>
            </a:r>
            <a:endParaRPr kumimoji="1" lang="en-US" altLang="zh-TW" dirty="0"/>
          </a:p>
          <a:p>
            <a:pPr marL="0" indent="0">
              <a:buFont typeface="Arial" panose="020B0604020202020204" pitchFamily="34" charset="0"/>
              <a:buNone/>
            </a:pPr>
            <a:r>
              <a:rPr kumimoji="1" lang="zh-TW" altLang="en-US" dirty="0"/>
              <a:t>  </a:t>
            </a:r>
            <a:endParaRPr kumimoji="1" lang="en-US" altLang="zh-TW" dirty="0"/>
          </a:p>
          <a:p>
            <a:pPr marL="0" indent="0">
              <a:buFont typeface="Arial" panose="020B0604020202020204" pitchFamily="34" charset="0"/>
              <a:buNone/>
            </a:pPr>
            <a:r>
              <a:rPr kumimoji="1" lang="zh-TW" altLang="en-US" dirty="0"/>
              <a:t>首先對車輛碰撞邊界進行定義，指數分布模型當車長為</a:t>
            </a:r>
            <a:r>
              <a:rPr kumimoji="1" lang="en-US" altLang="zh-TW" dirty="0"/>
              <a:t>l</a:t>
            </a:r>
            <a:r>
              <a:rPr kumimoji="1" lang="zh-TW" altLang="en-US" dirty="0"/>
              <a:t>，車寬為</a:t>
            </a:r>
            <a:r>
              <a:rPr kumimoji="1" lang="en-US" altLang="zh-TW" dirty="0"/>
              <a:t>w</a:t>
            </a:r>
            <a:r>
              <a:rPr kumimoji="1" lang="zh-TW" altLang="en-US" dirty="0"/>
              <a:t>時，假設駕駛位於車寬正中間，距離車頭為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p>
          <a:p>
            <a:pPr marL="0" indent="0">
              <a:buFont typeface="Arial" panose="020B0604020202020204" pitchFamily="34" charset="0"/>
              <a:buNone/>
            </a:pPr>
            <a:r>
              <a:rPr kumimoji="1" lang="zh-TW" altLang="en-US" dirty="0"/>
              <a:t>以駕駛位置為橢圓中心可以把車輛碰撞邊界由兩個半橢圓組成，車頭方向橢圓長軸為</a:t>
            </a:r>
            <a:r>
              <a:rPr kumimoji="1" lang="en-US" altLang="zh-TW" dirty="0"/>
              <a:t>gamma l</a:t>
            </a:r>
            <a:r>
              <a:rPr kumimoji="1" lang="zh-TW" altLang="en-US" dirty="0"/>
              <a:t> 短軸為</a:t>
            </a:r>
            <a:r>
              <a:rPr kumimoji="1" lang="en-US" altLang="zh-TW" dirty="0"/>
              <a:t>w/2</a:t>
            </a:r>
            <a:r>
              <a:rPr kumimoji="1" lang="zh-TW" altLang="en-US" dirty="0"/>
              <a:t>半橢圓，車尾方向則為長軸</a:t>
            </a:r>
            <a:r>
              <a:rPr kumimoji="1" lang="en-US" altLang="zh-TW" dirty="0"/>
              <a:t>(1-gamma)*l</a:t>
            </a:r>
            <a:r>
              <a:rPr kumimoji="1" lang="zh-TW" altLang="en-US" dirty="0"/>
              <a:t> </a:t>
            </a:r>
            <a:r>
              <a:rPr kumimoji="1" lang="en-US" altLang="zh-TW" dirty="0"/>
              <a:t>l</a:t>
            </a:r>
            <a:r>
              <a:rPr kumimoji="1" lang="zh-TW" altLang="en-US" dirty="0"/>
              <a:t> 短軸為</a:t>
            </a:r>
            <a:r>
              <a:rPr kumimoji="1" lang="en-US" altLang="zh-TW" dirty="0"/>
              <a:t>w/2</a:t>
            </a:r>
            <a:r>
              <a:rPr kumimoji="1" lang="zh-TW" altLang="en-US" dirty="0"/>
              <a:t>半橢圓</a:t>
            </a:r>
            <a:endParaRPr kumimoji="1" lang="en-US" altLang="zh-TW" dirty="0"/>
          </a:p>
          <a:p>
            <a:pPr marL="0" indent="0">
              <a:buFont typeface="Arial" panose="020B0604020202020204" pitchFamily="34" charset="0"/>
              <a:buNone/>
            </a:pPr>
            <a:r>
              <a:rPr kumimoji="1" lang="zh-TW" altLang="en-US" dirty="0"/>
              <a:t>由此形成車輛碰撞半徑，當障礙物落在半徑內代表碰撞發生</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指數分布模型的碰撞風險為</a:t>
            </a:r>
            <a:r>
              <a:rPr kumimoji="1" lang="en-US" altLang="zh-TW" dirty="0"/>
              <a:t>exponential</a:t>
            </a:r>
            <a:r>
              <a:rPr kumimoji="1" lang="zh-TW" altLang="en-US" dirty="0"/>
              <a:t> 的 </a:t>
            </a:r>
            <a:r>
              <a:rPr kumimoji="1" lang="en-US" altLang="zh-TW" dirty="0"/>
              <a:t>– </a:t>
            </a:r>
            <a:r>
              <a:rPr kumimoji="1" lang="en-US" altLang="zh-TW" dirty="0" err="1"/>
              <a:t>lamda</a:t>
            </a:r>
            <a:r>
              <a:rPr kumimoji="1" lang="en-US" altLang="zh-TW" dirty="0"/>
              <a:t> </a:t>
            </a:r>
            <a:r>
              <a:rPr kumimoji="1" lang="zh-TW" altLang="en-US" dirty="0"/>
              <a:t>乘上與車輛碰撞半徑距離次方</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實際運用於兩車輛間如下圖所示</a:t>
            </a:r>
            <a:endParaRPr kumimoji="1" lang="en-US" altLang="zh-TW" dirty="0"/>
          </a:p>
          <a:p>
            <a:pPr marL="0" indent="0">
              <a:buFont typeface="Arial" panose="020B0604020202020204" pitchFamily="34" charset="0"/>
              <a:buNone/>
            </a:pPr>
            <a:r>
              <a:rPr kumimoji="1" lang="zh-TW" altLang="en-US" dirty="0"/>
              <a:t>車輛間距離可以透過兩駕駛駕駛中心連線後，中心距離距離減掉根據上面計算的兩車輛碰撞半徑後</a:t>
            </a:r>
            <a:endParaRPr kumimoji="1" lang="en-US" altLang="zh-TW" dirty="0"/>
          </a:p>
          <a:p>
            <a:pPr marL="0" indent="0">
              <a:buFont typeface="Arial" panose="020B0604020202020204" pitchFamily="34" charset="0"/>
              <a:buNone/>
            </a:pPr>
            <a:r>
              <a:rPr kumimoji="1" lang="zh-TW" altLang="en-US" dirty="0"/>
              <a:t>計算出車輛間距離，指數分布模型的碰撞機率風險</a:t>
            </a:r>
            <a:r>
              <a:rPr kumimoji="1" lang="en-US" altLang="zh-TW" dirty="0"/>
              <a:t>p</a:t>
            </a:r>
            <a:r>
              <a:rPr kumimoji="1" lang="zh-TW" altLang="en-US" dirty="0"/>
              <a:t> 就會等於 </a:t>
            </a:r>
            <a:r>
              <a:rPr kumimoji="1" lang="en-US" altLang="zh-TW" dirty="0"/>
              <a:t>exp</a:t>
            </a:r>
            <a:r>
              <a:rPr kumimoji="1" lang="zh-TW" altLang="en-US" dirty="0"/>
              <a:t>的</a:t>
            </a:r>
            <a:r>
              <a:rPr kumimoji="1" lang="en-US" altLang="zh-TW" dirty="0"/>
              <a:t> –</a:t>
            </a:r>
            <a:r>
              <a:rPr kumimoji="1" lang="en-US" altLang="zh-TW" dirty="0" err="1"/>
              <a:t>lamda</a:t>
            </a:r>
            <a:r>
              <a:rPr kumimoji="1" lang="en-US" altLang="zh-TW" dirty="0"/>
              <a:t> </a:t>
            </a:r>
            <a:r>
              <a:rPr kumimoji="1" lang="zh-TW" altLang="en-US" dirty="0"/>
              <a:t>呈上車輛間距離次方，當車輛發生碰撞</a:t>
            </a:r>
            <a:endParaRPr kumimoji="1" lang="en-US" altLang="zh-TW" dirty="0"/>
          </a:p>
          <a:p>
            <a:pPr marL="0" indent="0">
              <a:buFont typeface="Arial" panose="020B0604020202020204" pitchFamily="34" charset="0"/>
              <a:buNone/>
            </a:pPr>
            <a:r>
              <a:rPr kumimoji="1" lang="zh-TW" altLang="en-US" dirty="0"/>
              <a:t>碰撞風險就會為</a:t>
            </a:r>
            <a:r>
              <a:rPr kumimoji="1" lang="en-US" altLang="zh-TW" dirty="0"/>
              <a:t>1</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在指數分布模型，不論任何方向與車輛碰撞邊界距離相同風險皆相同</a:t>
            </a:r>
            <a:endParaRPr lang="en-US" altLang="zh-TW" dirty="0"/>
          </a:p>
          <a:p>
            <a:endParaRPr lang="en-US" altLang="zh-TW" dirty="0"/>
          </a:p>
          <a:p>
            <a:r>
              <a:rPr lang="zh-TW" altLang="en-US" dirty="0"/>
              <a:t>然而相同距離，在車輛行駛方向上障礙物，駕駛會感受到較大的碰撞可能性，因此駕駛對車輛朝向的敏感度會較高，在較遠距離就會感受到危險</a:t>
            </a:r>
            <a:endParaRPr lang="en-US" altLang="zh-TW" dirty="0"/>
          </a:p>
          <a:p>
            <a:endParaRPr lang="en-US" altLang="zh-TW" dirty="0"/>
          </a:p>
          <a:p>
            <a:r>
              <a:rPr lang="zh-TW" altLang="en-US" dirty="0"/>
              <a:t>因此本研究使用的碰撞風險評估方法根據與車輛朝向夾角改變指數分布中的 </a:t>
            </a:r>
            <a:r>
              <a:rPr lang="en-US" altLang="zh-TW" dirty="0"/>
              <a:t>lambda</a:t>
            </a:r>
            <a:r>
              <a:rPr lang="zh-TW" altLang="en-US" dirty="0"/>
              <a:t>直，車輛朝向為</a:t>
            </a:r>
            <a:r>
              <a:rPr lang="en-US" altLang="zh-TW" dirty="0"/>
              <a:t>lambda longitudinal</a:t>
            </a:r>
          </a:p>
          <a:p>
            <a:endParaRPr lang="en-US" altLang="zh-TW" dirty="0"/>
          </a:p>
          <a:p>
            <a:r>
              <a:rPr lang="zh-TW" altLang="en-US" dirty="0"/>
              <a:t>與車輛朝向垂直的車輛側向為 </a:t>
            </a:r>
            <a:r>
              <a:rPr lang="en-US" altLang="zh-TW" dirty="0"/>
              <a:t>lambda lateral</a:t>
            </a:r>
            <a:r>
              <a:rPr lang="zh-TW" altLang="en-US" dirty="0"/>
              <a:t>， 在駕駛可以接受的指數風險為 </a:t>
            </a:r>
            <a:r>
              <a:rPr lang="en-US" altLang="zh-TW" dirty="0" err="1"/>
              <a:t>pacceptable</a:t>
            </a:r>
            <a:r>
              <a:rPr lang="zh-TW" altLang="en-US" dirty="0"/>
              <a:t>的情況下</a:t>
            </a:r>
            <a:endParaRPr lang="en-US" altLang="zh-TW" dirty="0"/>
          </a:p>
          <a:p>
            <a:endParaRPr lang="en-US" altLang="zh-TW" dirty="0"/>
          </a:p>
          <a:p>
            <a:r>
              <a:rPr lang="zh-TW" altLang="en-US" dirty="0"/>
              <a:t>駕駛可接受的距離如下圖所示</a:t>
            </a:r>
            <a:endParaRPr lang="en-US" altLang="zh-TW" dirty="0"/>
          </a:p>
          <a:p>
            <a:r>
              <a:rPr lang="zh-TW" altLang="en-US" dirty="0"/>
              <a:t> 橘色為原始指數分布模型 </a:t>
            </a:r>
            <a:r>
              <a:rPr lang="en-US" altLang="zh-TW" dirty="0"/>
              <a:t>lambda </a:t>
            </a:r>
            <a:r>
              <a:rPr lang="zh-TW" altLang="en-US" dirty="0"/>
              <a:t>皆為 </a:t>
            </a:r>
            <a:r>
              <a:rPr lang="en-US" altLang="zh-TW" dirty="0"/>
              <a:t>lambda lateral</a:t>
            </a:r>
            <a:r>
              <a:rPr lang="zh-TW" altLang="en-US" dirty="0"/>
              <a:t> </a:t>
            </a:r>
            <a:endParaRPr lang="en-US" altLang="zh-TW" dirty="0"/>
          </a:p>
          <a:p>
            <a:r>
              <a:rPr lang="zh-TW" altLang="en-US" dirty="0"/>
              <a:t>綠色為改變後車輛朝向為 </a:t>
            </a:r>
            <a:r>
              <a:rPr lang="en-US" altLang="zh-TW" dirty="0"/>
              <a:t>lambda </a:t>
            </a:r>
            <a:r>
              <a:rPr lang="en-US" altLang="zh-TW" dirty="0" err="1"/>
              <a:t>longitutinal</a:t>
            </a:r>
            <a:r>
              <a:rPr lang="en-US" altLang="zh-TW" dirty="0"/>
              <a:t> </a:t>
            </a:r>
            <a:r>
              <a:rPr lang="zh-TW" altLang="en-US" dirty="0"/>
              <a:t>側向 </a:t>
            </a:r>
            <a:r>
              <a:rPr lang="en-US" altLang="zh-TW" dirty="0"/>
              <a:t>lambda lateral </a:t>
            </a:r>
            <a:r>
              <a:rPr lang="zh-TW" altLang="en-US" dirty="0"/>
              <a:t>的結果</a:t>
            </a:r>
            <a:endParaRPr lang="en-US" altLang="zh-TW" dirty="0"/>
          </a:p>
          <a:p>
            <a:r>
              <a:rPr lang="zh-TW" altLang="en-US" dirty="0"/>
              <a:t>可以看到在駕駛前進方向能在更遠的地方感受到風險</a:t>
            </a:r>
            <a:endParaRPr lang="en-US" altLang="zh-TW" dirty="0"/>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i="0" dirty="0"/>
              <a:t>接下來介紹本研究使用的車輛模型，以確保根據碰撞風險進行迴避時符合車輛可操作的行為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腳踏車模型是被廣泛使用的車輛模型，他假設車輛偏滑角為</a:t>
            </a:r>
            <a:r>
              <a:rPr kumimoji="1" lang="en-US" altLang="zh-TW" i="0" dirty="0"/>
              <a:t>0</a:t>
            </a:r>
            <a:r>
              <a:rPr kumimoji="1" lang="zh-TW" altLang="en-US" i="0" dirty="0"/>
              <a:t>，也就是前輪朝向與車輛行駛方向相同後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將兩個前輪及兩個後輪分別合併為一個輪胎後以軸距</a:t>
            </a:r>
            <a:r>
              <a:rPr kumimoji="1" lang="en-US" altLang="zh-TW" i="0" dirty="0"/>
              <a:t>L </a:t>
            </a:r>
            <a:r>
              <a:rPr kumimoji="1" lang="zh-TW" altLang="en-US" i="0" dirty="0"/>
              <a:t>相連 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此時的車輛狀態</a:t>
            </a:r>
            <a:r>
              <a:rPr kumimoji="1" lang="en-US" altLang="zh-TW" i="0" dirty="0" err="1"/>
              <a:t>st</a:t>
            </a:r>
            <a:r>
              <a:rPr kumimoji="1" lang="zh-TW" altLang="en-US" i="0" dirty="0"/>
              <a:t> 以車輛後輪的 </a:t>
            </a:r>
            <a:r>
              <a:rPr kumimoji="1" lang="en-US" altLang="zh-TW" i="0" dirty="0"/>
              <a:t>x</a:t>
            </a:r>
            <a:r>
              <a:rPr kumimoji="1" lang="zh-TW" altLang="en-US" i="0" dirty="0"/>
              <a:t>座標</a:t>
            </a:r>
            <a:r>
              <a:rPr kumimoji="1" lang="en-US" altLang="zh-TW" i="0" dirty="0"/>
              <a:t> ,y</a:t>
            </a:r>
            <a:r>
              <a:rPr kumimoji="1" lang="zh-TW" altLang="en-US" i="0" dirty="0"/>
              <a:t>座標及</a:t>
            </a:r>
            <a:r>
              <a:rPr kumimoji="1" lang="en-US" altLang="zh-TW" i="0" dirty="0"/>
              <a:t> </a:t>
            </a:r>
            <a:r>
              <a:rPr kumimoji="1" lang="zh-TW" altLang="en-US" i="0" dirty="0"/>
              <a:t>車輛後輪的速度</a:t>
            </a:r>
            <a:r>
              <a:rPr kumimoji="1" lang="en-US" altLang="zh-TW" i="0" dirty="0"/>
              <a:t>v</a:t>
            </a:r>
            <a:r>
              <a:rPr kumimoji="1" lang="zh-TW" altLang="en-US" i="0" dirty="0"/>
              <a:t>與車輛後輪朝向 </a:t>
            </a:r>
            <a:r>
              <a:rPr kumimoji="1" lang="en-US" altLang="zh-TW" i="0" dirty="0"/>
              <a:t>theta</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車輛的控制命令為後輪加速度</a:t>
            </a:r>
            <a:r>
              <a:rPr kumimoji="1" lang="en-US" altLang="zh-TW" i="0" dirty="0"/>
              <a:t>a</a:t>
            </a:r>
            <a:r>
              <a:rPr kumimoji="1" lang="zh-TW" altLang="en-US" i="0" dirty="0"/>
              <a:t>及前輪轉角</a:t>
            </a:r>
            <a:r>
              <a:rPr kumimoji="1" lang="en-US" altLang="zh-TW" i="0" dirty="0"/>
              <a:t>delta </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當車輛施加前輪轉角進行轉彎如左圖所示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透過垂直前輪及垂直後輪的延伸線焦點為車輛的瞬時旋轉中心 </a:t>
            </a:r>
            <a:r>
              <a:rPr kumimoji="1" lang="en-US" altLang="zh-TW" i="0" dirty="0"/>
              <a:t>ICR</a:t>
            </a:r>
            <a:r>
              <a:rPr kumimoji="1" lang="zh-TW" altLang="en-US" i="0" dirty="0"/>
              <a:t>後，此時後輪的迴轉半徑為</a:t>
            </a:r>
            <a:r>
              <a:rPr kumimoji="1" lang="en-US" altLang="zh-TW" i="0" dirty="0"/>
              <a:t>R</a:t>
            </a:r>
            <a:r>
              <a:rPr kumimoji="1" lang="zh-TW" altLang="en-US" i="0" dirty="0"/>
              <a:t>，</a:t>
            </a:r>
            <a:endParaRPr kumimoji="1" lang="en-US" altLang="zh-TW" i="0" dirty="0"/>
          </a:p>
          <a:p>
            <a:pPr marL="0" indent="0">
              <a:buFont typeface="Arial" panose="020B0604020202020204" pitchFamily="34" charset="0"/>
              <a:buNone/>
            </a:pPr>
            <a:r>
              <a:rPr kumimoji="1" lang="en-US" altLang="zh-TW" i="0" dirty="0"/>
              <a:t>V = R </a:t>
            </a:r>
            <a:r>
              <a:rPr kumimoji="1" lang="zh-TW" altLang="en-US" i="0" dirty="0"/>
              <a:t>* </a:t>
            </a:r>
            <a:r>
              <a:rPr kumimoji="1" lang="en-US" altLang="zh-TW" i="0" dirty="0"/>
              <a:t>omega</a:t>
            </a:r>
            <a:r>
              <a:rPr kumimoji="1" lang="zh-TW" altLang="en-US" i="0" dirty="0"/>
              <a:t>可以推出後輪的角速度，其中</a:t>
            </a:r>
            <a:r>
              <a:rPr kumimoji="1" lang="en-US" altLang="zh-TW" i="0" dirty="0"/>
              <a:t>V</a:t>
            </a:r>
            <a:r>
              <a:rPr kumimoji="1" lang="zh-TW" altLang="en-US" i="0" dirty="0"/>
              <a:t>是已知，後輪及前輪延伸線的夾角與車輛前輪轉角相同為</a:t>
            </a:r>
            <a:r>
              <a:rPr kumimoji="1" lang="en-US" altLang="zh-TW" i="0" dirty="0"/>
              <a:t>delta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en-US" altLang="zh-TW" i="0" dirty="0"/>
              <a:t>Tangent delta </a:t>
            </a:r>
            <a:r>
              <a:rPr kumimoji="1" lang="zh-TW" altLang="en-US" i="0" dirty="0"/>
              <a:t>就會等於 </a:t>
            </a:r>
            <a:r>
              <a:rPr kumimoji="1" lang="en-US" altLang="zh-TW" i="0" dirty="0"/>
              <a:t>L</a:t>
            </a:r>
            <a:r>
              <a:rPr kumimoji="1" lang="zh-TW" altLang="en-US" i="0" dirty="0"/>
              <a:t>除以</a:t>
            </a:r>
            <a:r>
              <a:rPr kumimoji="1" lang="en-US" altLang="zh-TW" i="0" dirty="0"/>
              <a:t>R</a:t>
            </a:r>
            <a:r>
              <a:rPr kumimoji="1" lang="zh-TW" altLang="en-US" i="0" dirty="0"/>
              <a:t>所以後輪的旋轉半徑等於 </a:t>
            </a:r>
            <a:r>
              <a:rPr kumimoji="1" lang="en-US" altLang="zh-TW" i="0" dirty="0"/>
              <a:t>tangent delta </a:t>
            </a:r>
            <a:r>
              <a:rPr kumimoji="1" lang="zh-TW" altLang="en-US" i="0" dirty="0"/>
              <a:t>除以Ｌ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因此車輛狀態的微分中，ｘ微分為　</a:t>
            </a:r>
            <a:r>
              <a:rPr kumimoji="1" lang="en-US" altLang="zh-TW" i="0" dirty="0"/>
              <a:t>V Cosine theta</a:t>
            </a:r>
          </a:p>
          <a:p>
            <a:pPr marL="0" indent="0">
              <a:buFont typeface="Arial" panose="020B0604020202020204" pitchFamily="34" charset="0"/>
              <a:buNone/>
            </a:pPr>
            <a:r>
              <a:rPr kumimoji="1" lang="en-US" altLang="zh-TW" i="0" dirty="0"/>
              <a:t>Y </a:t>
            </a:r>
            <a:r>
              <a:rPr kumimoji="1" lang="zh-TW" altLang="en-US" i="0" dirty="0"/>
              <a:t>微分分為 </a:t>
            </a:r>
            <a:r>
              <a:rPr kumimoji="1" lang="en-US" altLang="zh-TW" i="0" dirty="0"/>
              <a:t>V sine theta </a:t>
            </a:r>
          </a:p>
          <a:p>
            <a:pPr marL="0" indent="0">
              <a:buFont typeface="Arial" panose="020B0604020202020204" pitchFamily="34" charset="0"/>
              <a:buNone/>
            </a:pPr>
            <a:r>
              <a:rPr kumimoji="1" lang="zh-TW" altLang="en-US" i="0" dirty="0"/>
              <a:t>速度微分為加速度</a:t>
            </a:r>
            <a:r>
              <a:rPr kumimoji="1" lang="en-US" altLang="zh-TW" i="0" dirty="0"/>
              <a: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角度微分為速度</a:t>
            </a:r>
            <a:r>
              <a:rPr kumimoji="1" lang="en-US" altLang="zh-TW" i="0" dirty="0"/>
              <a:t>V</a:t>
            </a:r>
            <a:r>
              <a:rPr kumimoji="1" lang="zh-TW" altLang="en-US" i="0" dirty="0"/>
              <a:t>除以迴轉半徑</a:t>
            </a:r>
            <a:r>
              <a:rPr kumimoji="1" lang="en-US" altLang="zh-TW" i="0" dirty="0"/>
              <a:t>R</a:t>
            </a:r>
            <a:r>
              <a:rPr kumimoji="1" lang="zh-TW" altLang="en-US" i="0" dirty="0"/>
              <a:t> 等於 </a:t>
            </a:r>
            <a:r>
              <a:rPr kumimoji="1" lang="en-US" altLang="zh-TW" i="0" dirty="0"/>
              <a:t>v tangent delta </a:t>
            </a:r>
            <a:r>
              <a:rPr kumimoji="1" lang="zh-TW" altLang="en-US" i="0" dirty="0"/>
              <a:t>處以</a:t>
            </a:r>
            <a:r>
              <a:rPr kumimoji="1" lang="en-US" altLang="zh-TW" i="0" dirty="0"/>
              <a:t>L</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車輛下時間的狀態就可以透過當前狀態 加上 車輛狀態微分乘上 時間間隔 計算</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在有了碰撞風險評估方法及 車輛模型後所有駕駛會根據風險評估進行行駛</a:t>
            </a:r>
            <a:endParaRPr kumimoji="1" lang="en-US" altLang="zh-TW" dirty="0"/>
          </a:p>
          <a:p>
            <a:endParaRPr kumimoji="1" lang="en-US" altLang="zh-TW" dirty="0"/>
          </a:p>
          <a:p>
            <a:r>
              <a:rPr kumimoji="1" lang="zh-TW" altLang="en-US" dirty="0"/>
              <a:t>當碰撞風險超過可接受風險時會進行碰撞風險的迴避，</a:t>
            </a:r>
            <a:endParaRPr kumimoji="1" lang="en-US" altLang="zh-TW" dirty="0"/>
          </a:p>
          <a:p>
            <a:endParaRPr kumimoji="1" lang="en-US" altLang="zh-TW" dirty="0"/>
          </a:p>
          <a:p>
            <a:r>
              <a:rPr kumimoji="1" lang="zh-TW" altLang="en-US" dirty="0"/>
              <a:t>本研究使用最佳化方法進行碰撞迴避</a:t>
            </a:r>
            <a:endParaRPr kumimoji="1" lang="en-US" altLang="zh-TW" dirty="0"/>
          </a:p>
          <a:p>
            <a:r>
              <a:rPr kumimoji="1" lang="zh-TW" altLang="en-US" dirty="0"/>
              <a:t>最佳化的方程式如左邊所示，目標函數為車輛下時間段狀態與車輛最佳狀態的差距</a:t>
            </a:r>
            <a:endParaRPr kumimoji="1" lang="en-US" altLang="zh-TW" dirty="0"/>
          </a:p>
          <a:p>
            <a:endParaRPr kumimoji="1" lang="en-US" altLang="zh-TW" dirty="0"/>
          </a:p>
          <a:p>
            <a:r>
              <a:rPr kumimoji="1" lang="zh-TW" altLang="en-US" dirty="0"/>
              <a:t>如右上方圖中藍色車輛所示 車輛的最佳狀態為往目標點 依照駕駛偏好的最佳行駛速度行駛時下一時間的狀態</a:t>
            </a:r>
            <a:endParaRPr kumimoji="1" lang="en-US" altLang="zh-TW" dirty="0"/>
          </a:p>
          <a:p>
            <a:r>
              <a:rPr kumimoji="1" lang="zh-TW" altLang="en-US" dirty="0"/>
              <a:t>粉色車輛為依照車輛當前狀態，速度及朝向不變推測其下一時間段狀態，後進行指數分布風險評估</a:t>
            </a:r>
            <a:endParaRPr kumimoji="1" lang="en-US" altLang="zh-TW" dirty="0"/>
          </a:p>
          <a:p>
            <a:endParaRPr kumimoji="1" lang="en-US" altLang="zh-TW" dirty="0"/>
          </a:p>
          <a:p>
            <a:r>
              <a:rPr kumimoji="1" lang="zh-TW" altLang="en-US" dirty="0"/>
              <a:t>回到左邊的最佳化方程式其中設計變數為車輛控制命令</a:t>
            </a:r>
            <a:r>
              <a:rPr kumimoji="1" lang="en-US" altLang="zh-TW" dirty="0" err="1"/>
              <a:t>ut</a:t>
            </a:r>
            <a:r>
              <a:rPr kumimoji="1" lang="zh-TW" altLang="en-US" dirty="0"/>
              <a:t>，</a:t>
            </a:r>
            <a:endParaRPr kumimoji="1" lang="en-US" altLang="zh-TW" dirty="0"/>
          </a:p>
          <a:p>
            <a:r>
              <a:rPr kumimoji="1" lang="zh-TW" altLang="en-US" dirty="0"/>
              <a:t>最佳化的</a:t>
            </a:r>
            <a:r>
              <a:rPr kumimoji="1" lang="en-US" altLang="zh-TW" dirty="0"/>
              <a:t>constrain</a:t>
            </a:r>
            <a:r>
              <a:rPr kumimoji="1" lang="zh-TW" altLang="en-US" dirty="0"/>
              <a:t>首先為車輛下時間段狀態必須符合腳踏車模型</a:t>
            </a:r>
            <a:endParaRPr kumimoji="1" lang="en-US" altLang="zh-TW" dirty="0"/>
          </a:p>
          <a:p>
            <a:r>
              <a:rPr kumimoji="1" lang="zh-TW" altLang="en-US" dirty="0"/>
              <a:t>第二個為車輛下時間段狀態的碰撞風險必須小於駕駛可接受碰撞的風險</a:t>
            </a:r>
            <a:endParaRPr kumimoji="1" lang="en-US" altLang="zh-TW" dirty="0"/>
          </a:p>
          <a:p>
            <a:r>
              <a:rPr kumimoji="1" lang="zh-TW" altLang="en-US" dirty="0"/>
              <a:t>第三個為車輛最大速度限制，本研究為</a:t>
            </a:r>
            <a:r>
              <a:rPr kumimoji="1" lang="en-US" altLang="zh-TW" dirty="0"/>
              <a:t>70kmh</a:t>
            </a:r>
          </a:p>
          <a:p>
            <a:r>
              <a:rPr kumimoji="1" lang="zh-TW" altLang="en-US" dirty="0"/>
              <a:t>最後為車輛加減速度及車輛前輪轉角上的對車輛性能限制</a:t>
            </a:r>
            <a:endParaRPr kumimoji="1" lang="en-US" altLang="zh-TW" dirty="0"/>
          </a:p>
          <a:p>
            <a:endParaRPr kumimoji="1" lang="en-US" altLang="zh-TW" dirty="0"/>
          </a:p>
          <a:p>
            <a:r>
              <a:rPr kumimoji="1" lang="zh-TW" altLang="en-US" dirty="0"/>
              <a:t>如右下圖所示</a:t>
            </a:r>
            <a:endParaRPr kumimoji="1" lang="en-US" altLang="zh-TW" dirty="0"/>
          </a:p>
          <a:p>
            <a:r>
              <a:rPr kumimoji="1" lang="zh-TW" altLang="en-US" dirty="0"/>
              <a:t>透過最佳化就能在確保駕駛受到小於可接受風險時，滿足車輛模型及性能中與車輛最佳狀態相差最小的車輛控制命令</a:t>
            </a:r>
            <a:endParaRPr kumimoji="1" lang="en-US" altLang="zh-TW" dirty="0"/>
          </a:p>
          <a:p>
            <a:r>
              <a:rPr kumimoji="1" lang="zh-TW" altLang="en-US" dirty="0"/>
              <a:t>及下時間段狀態</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5.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emf"/><Relationship Id="rId5" Type="http://schemas.openxmlformats.org/officeDocument/2006/relationships/image" Target="../media/image4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notesSlide" Target="../notesSlides/notesSlide22.xml"/><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1.png"/><Relationship Id="rId5" Type="http://schemas.microsoft.com/office/2007/relationships/media" Target="../media/media7.mp4"/><Relationship Id="rId10" Type="http://schemas.openxmlformats.org/officeDocument/2006/relationships/image" Target="../media/image70.png"/><Relationship Id="rId4" Type="http://schemas.openxmlformats.org/officeDocument/2006/relationships/video" Target="../media/media6.mp4"/><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4.png"/><Relationship Id="rId4" Type="http://schemas.openxmlformats.org/officeDocument/2006/relationships/video" Target="../media/media9.mp4"/><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6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20</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741182" cy="276999"/>
          </a:xfrm>
          <a:prstGeom prst="rect">
            <a:avLst/>
          </a:prstGeom>
          <a:noFill/>
        </p:spPr>
        <p:txBody>
          <a:bodyPr wrap="none" rtlCol="0">
            <a:spAutoFit/>
          </a:bodyPr>
          <a:lstStyle/>
          <a:p>
            <a:r>
              <a:rPr lang="zh-TW" altLang="en-US" sz="1200" dirty="0"/>
              <a:t>自駕車參與事故差異</a:t>
            </a:r>
            <a:r>
              <a:rPr lang="en-US" altLang="zh-TW" sz="1200" dirty="0"/>
              <a:t>[1]</a:t>
            </a:r>
            <a:endParaRPr lang="zh-TW" altLang="en-US" sz="1200" dirty="0"/>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影響駕駛風格因素中，</a:t>
            </a:r>
            <a:r>
              <a:rPr lang="zh-TW" altLang="en-US" dirty="0">
                <a:solidFill>
                  <a:srgbClr val="FF0000"/>
                </a:solidFill>
                <a:latin typeface="+mj-ea"/>
                <a:ea typeface="+mj-ea"/>
                <a:cs typeface="Arial"/>
              </a:rPr>
              <a:t>「可接受風險」最容易</a:t>
            </a:r>
            <a:r>
              <a:rPr lang="zh-TW" altLang="en-US" sz="1800" dirty="0">
                <a:solidFill>
                  <a:srgbClr val="FF0000"/>
                </a:solidFill>
                <a:latin typeface="+mj-ea"/>
                <a:ea typeface="+mj-ea"/>
                <a:cs typeface="Arial"/>
              </a:rPr>
              <a:t>量化，</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119259"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透過最佳化方法找到可接受碰撞風險值</a:t>
            </a:r>
            <a:endParaRPr lang="en-US" altLang="zh-TW" dirty="0">
              <a:latin typeface="+mj-lt"/>
              <a:ea typeface="+mj-ea"/>
            </a:endParaRPr>
          </a:p>
          <a:p>
            <a:r>
              <a:rPr lang="zh-TW" altLang="en-US" dirty="0">
                <a:latin typeface="+mj-ea"/>
                <a:ea typeface="+mj-ea"/>
              </a:rPr>
              <a:t>中與駕駛理想行為中差距最小之車輛狀態，並更新車輛狀態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B98B2347-79B5-44C1-94CA-2388129FFA4E}"/>
                  </a:ext>
                </a:extLst>
              </p:cNvPr>
              <p:cNvSpPr txBox="1"/>
              <p:nvPr/>
            </p:nvSpPr>
            <p:spPr>
              <a:xfrm>
                <a:off x="6365967" y="2825791"/>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xmlns="">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6365967" y="2825791"/>
                <a:ext cx="1928748" cy="391902"/>
              </a:xfrm>
              <a:prstGeom prst="rect">
                <a:avLst/>
              </a:prstGeom>
              <a:blipFill>
                <a:blip r:embed="rId7"/>
                <a:stretch>
                  <a:fillRect b="-93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xmlns="">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xmlns="">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195" t="-3571" r="-1195" b="-160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4327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10161</TotalTime>
  <Words>7601</Words>
  <Application>Microsoft Office PowerPoint</Application>
  <PresentationFormat>如螢幕大小 (4:3)</PresentationFormat>
  <Paragraphs>1629</Paragraphs>
  <Slides>35</Slides>
  <Notes>26</Notes>
  <HiddenSlides>0</HiddenSlides>
  <MMClips>11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35</vt:i4>
      </vt:variant>
    </vt:vector>
  </HeadingPairs>
  <TitlesOfParts>
    <vt:vector size="44" baseType="lpstr">
      <vt:lpstr>Aptos Narrow</vt:lpstr>
      <vt:lpstr>Arial,Sans-Serif</vt:lpstr>
      <vt:lpstr>Noto Sans CJK SC</vt:lpstr>
      <vt:lpstr>微軟正黑體</vt:lpstr>
      <vt:lpstr>新細明體</vt:lpstr>
      <vt:lpstr>Arial</vt:lpstr>
      <vt:lpstr>Calibri</vt:lpstr>
      <vt:lpstr>Cambria Math</vt:lpstr>
      <vt:lpstr>SOLabTemplate</vt:lpstr>
      <vt:lpstr>基於指數碰撞風險模型之車輛最佳行駛決策與應用   Optimal driving decisions for Vehicles using Exponential Risk Model  ​  ​  學生: 柯琮祐、王邑安* ​指導教授: 詹魁元博士   </vt:lpstr>
      <vt:lpstr>大綱</vt:lpstr>
      <vt:lpstr>研究背景</vt:lpstr>
      <vt:lpstr>研究動機及目的</vt:lpstr>
      <vt:lpstr>實驗流程</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SOLab</cp:lastModifiedBy>
  <cp:revision>572</cp:revision>
  <cp:lastPrinted>2018-06-26T01:00:07Z</cp:lastPrinted>
  <dcterms:created xsi:type="dcterms:W3CDTF">2016-07-22T06:12:02Z</dcterms:created>
  <dcterms:modified xsi:type="dcterms:W3CDTF">2024-11-01T12:18:36Z</dcterms:modified>
</cp:coreProperties>
</file>